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3200400" cy="4572000"/>
  <p:notesSz cx="4572000" cy="320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FIRESCOPE ICS 910 (https://firescope.caloes.ca.gov/ICS%20Documents/ICS%20910%20.pdf); NIOSH F2004-10 (https://stacks.cdc.gov/view/cdc/163771)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FIRESCOPE ICS 910 (https://firescope.caloes.ca.gov/ICS%20Documents/ICS%20910%20.pdf); NIOSH F2004-10 (https://stacks.cdc.gov/view/cdc/163771)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NIOSH F2004-10 (https://stacks.cdc.gov/view/cdc/163771); FIRESCOPE ICS 910 (https://firescope.caloes.ca.gov/ICS%20Documents/ICS%20910%20.pdf)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NIOSH F2004-10 (https://stacks.cdc.gov/view/cdc/163771); FIRESCOPE ICS 910 (https://firescope.caloes.ca.gov/ICS%20Documents/ICS%20910%20.pdf)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NIOSH F2021-14 (https://www.cdc.gov/niosh/firefighters/programs/pdfs/face202114.pdf); IAFF Fire Ground Survival (https://www.iaff.org/fire-ground-survival/)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NIOSH F2021-14 (https://www.cdc.gov/niosh/firefighters/programs/pdfs/face202114.pdf); IAFF Fire Ground Survival (https://www.iaff.org/fire-ground-survival/)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NIOSH F2021-14 (https://www.cdc.gov/niosh/firefighters/programs/pdfs/face202114.pdf)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NIOSH F2021-14 (https://www.cdc.gov/niosh/firefighters/programs/pdfs/face202114.pdf)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FEMA IS-200 Transfer of Command (https://training.fema.gov/emiweb/is/icsresource/assets/Transfer%20of%20Command.pdf)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FEMA IS-200 Transfer of Command (https://training.fema.gov/emiweb/is/icsresource/assets/Transfer%20of%20Command.pdf)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USFA FA-314 (https://www.usfa.fema.gov/downloads/pdf/publications/fa_314.pdf); NFPA 1580 (2025) (https://webstore.ansi.org/standards/nfpa/nfpa15802025)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USFA FA-314 (https://www.usfa.fema.gov/downloads/pdf/publications/fa_314.pdf); NFPA 1580 (2025) (https://webstore.ansi.org/standards/nfpa/nfpa15802025)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FEMA NIMS (2017) (https://training.fema.gov/EMIWeb/IS/IS700b/Handouts/National_Incident_Management%20System_Third%20Edition_October_2017.pdf)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on: FEMA NIMS (2017) (https://training.fema.gov/EMIWeb/IS/IS700b/Handouts/National_Incident_Management%20System_Third%20Edition_October_2017.pdf)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400" cy="868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" y="12801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ACCOUNTABILITY</a:t>
            </a:r>
            <a:endParaRPr lang="en-US" sz="75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01168" y="996696"/>
            <a:ext cx="27980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CALL A PAR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Member missing or trapped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Offensive to defensive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Flashover or collapse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Primary search all clear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Fire under control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At your set interval</a:t>
            </a:r>
            <a:endParaRPr lang="en-US" sz="850" dirty="0"/>
          </a:p>
          <a:p>
            <a:pPr indent="0" marL="0">
              <a:spcBef>
                <a:spcPts val="1000"/>
              </a:spcBef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 ANSWER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Call the unit by name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Ask its supervisor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Check last known location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Still missing: Mayday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01168" y="4169664"/>
            <a:ext cx="2798064" cy="0"/>
          </a:xfrm>
          <a:prstGeom prst="line">
            <a:avLst/>
          </a:prstGeom>
          <a:noFill/>
          <a:ln w="9525">
            <a:solidFill>
              <a:srgbClr val="D9D9E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4242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3B3B8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FRONT  ·  FOLLOW YOUR SOG</a:t>
            </a:r>
            <a:endParaRPr lang="en-US" sz="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206240"/>
            <a:ext cx="301752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400" cy="868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" y="12801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ACCOUNTABILITY</a:t>
            </a:r>
            <a:endParaRPr lang="en-US" sz="75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01168" y="996696"/>
            <a:ext cx="27980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GOOD PAR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unit, every member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head count, not “OK”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Location and assignment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Logged with the time</a:t>
            </a:r>
            <a:endParaRPr lang="en-US" sz="850" dirty="0"/>
          </a:p>
          <a:p>
            <a:pPr indent="0" marL="0">
              <a:spcBef>
                <a:spcPts val="1000"/>
              </a:spcBef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KEEP IT WORKING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Supervisors track their crews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 when a task is done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Record it on the ICS 214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01168" y="4169664"/>
            <a:ext cx="2798064" cy="0"/>
          </a:xfrm>
          <a:prstGeom prst="line">
            <a:avLst/>
          </a:prstGeom>
          <a:noFill/>
          <a:ln w="9525">
            <a:solidFill>
              <a:srgbClr val="D9D9E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4242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3B3B8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BACK  ·  FOLLOW YOUR SOG</a:t>
            </a:r>
            <a:endParaRPr lang="en-US" sz="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206240"/>
            <a:ext cx="301752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400" cy="868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" y="12801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COMMAND</a:t>
            </a:r>
            <a:endParaRPr lang="en-US" sz="75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Mayday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01168" y="996696"/>
            <a:ext cx="27980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E51F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FIRST 60 SECONDS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Acknowledge the Mayday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Declare emergency traffic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Get LUNAR, repeat it back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Send the RIC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Keep command</a:t>
            </a:r>
            <a:endParaRPr lang="en-US" sz="850" dirty="0"/>
          </a:p>
          <a:p>
            <a:pPr indent="0" marL="0">
              <a:spcBef>
                <a:spcPts val="1000"/>
              </a:spcBef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E51F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LUNAR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E51F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  </a:t>
            </a:r>
            <a:pPr indent="0" marL="0">
              <a:spcAft>
                <a:spcPts val="250"/>
              </a:spcAft>
              <a:buNone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Location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E51F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  </a:t>
            </a:r>
            <a:pPr indent="0" marL="0">
              <a:spcAft>
                <a:spcPts val="250"/>
              </a:spcAft>
              <a:buNone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Unit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E51F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  </a:t>
            </a:r>
            <a:pPr indent="0" marL="0">
              <a:spcAft>
                <a:spcPts val="250"/>
              </a:spcAft>
              <a:buNone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Name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E51F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 </a:t>
            </a:r>
            <a:pPr indent="0" marL="0">
              <a:spcAft>
                <a:spcPts val="250"/>
              </a:spcAft>
              <a:buNone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Assignment and air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E51F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  </a:t>
            </a:r>
            <a:pPr indent="0" marL="0">
              <a:spcAft>
                <a:spcPts val="250"/>
              </a:spcAft>
              <a:buNone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Resources needed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01168" y="4169664"/>
            <a:ext cx="2798064" cy="0"/>
          </a:xfrm>
          <a:prstGeom prst="line">
            <a:avLst/>
          </a:prstGeom>
          <a:noFill/>
          <a:ln w="9525">
            <a:solidFill>
              <a:srgbClr val="D9D9E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4242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3B3B8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FRONT  ·  FOLLOW YOUR SOG</a:t>
            </a:r>
            <a:endParaRPr lang="en-US" sz="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206240"/>
            <a:ext cx="301752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400" cy="868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" y="12801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COMMAND</a:t>
            </a:r>
            <a:endParaRPr lang="en-US" sz="75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Mayday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01168" y="996696"/>
            <a:ext cx="27980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E51F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NEXT MINUTES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 on all other units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Request another alarm and EMS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Name a rescue officer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Assign a new RIC</a:t>
            </a:r>
            <a:endParaRPr lang="en-US" sz="850" dirty="0"/>
          </a:p>
          <a:p>
            <a:pPr indent="0" marL="0">
              <a:spcBef>
                <a:spcPts val="1000"/>
              </a:spcBef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E51F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CLOSE IT OUT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Confirm the member is out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Run a PAR again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“All clear, resume traffic”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01168" y="4169664"/>
            <a:ext cx="2798064" cy="0"/>
          </a:xfrm>
          <a:prstGeom prst="line">
            <a:avLst/>
          </a:prstGeom>
          <a:noFill/>
          <a:ln w="9525">
            <a:solidFill>
              <a:srgbClr val="D9D9E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4242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3B3B8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BACK  ·  FOLLOW YOUR SOG</a:t>
            </a:r>
            <a:endParaRPr lang="en-US" sz="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206240"/>
            <a:ext cx="301752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400" cy="868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" y="12801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FIREFIGHTER</a:t>
            </a:r>
            <a:endParaRPr lang="en-US" sz="75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Mayday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01168" y="996696"/>
            <a:ext cx="27980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E51F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CALL IT IF YOU ARE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Lost or disoriented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Trapped or entangled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Fallen through a floor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Low on air, no exit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Hurt and can’t get out</a:t>
            </a:r>
            <a:endParaRPr lang="en-US" sz="850" dirty="0"/>
          </a:p>
          <a:p>
            <a:pPr indent="0" marL="0">
              <a:spcBef>
                <a:spcPts val="1000"/>
              </a:spcBef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E51F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THEN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“Mayday” three times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Give LUNAR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Activate your PASS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Control your breathing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01168" y="4169664"/>
            <a:ext cx="2798064" cy="0"/>
          </a:xfrm>
          <a:prstGeom prst="line">
            <a:avLst/>
          </a:prstGeom>
          <a:noFill/>
          <a:ln w="9525">
            <a:solidFill>
              <a:srgbClr val="D9D9E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4242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3B3B8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FRONT  ·  FOLLOW YOUR SOG</a:t>
            </a:r>
            <a:endParaRPr lang="en-US" sz="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206240"/>
            <a:ext cx="301752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400" cy="868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" y="12801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FIREFIGHTER</a:t>
            </a:r>
            <a:endParaRPr lang="en-US" sz="75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Mayday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01168" y="996696"/>
            <a:ext cx="27980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E51F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WHILE YOU WAIT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Light on, aimed up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Find a wall or window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Tap with your tool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Answer Command</a:t>
            </a:r>
            <a:endParaRPr lang="en-US" sz="850" dirty="0"/>
          </a:p>
          <a:p>
            <a:pPr indent="0" marL="0">
              <a:spcBef>
                <a:spcPts val="1000"/>
              </a:spcBef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E51F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REMEMBER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Call early, while you have air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Calling it is never wrong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01168" y="4169664"/>
            <a:ext cx="2798064" cy="0"/>
          </a:xfrm>
          <a:prstGeom prst="line">
            <a:avLst/>
          </a:prstGeom>
          <a:noFill/>
          <a:ln w="9525">
            <a:solidFill>
              <a:srgbClr val="D9D9E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4242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3B3B8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BACK  ·  FOLLOW YOUR SOG</a:t>
            </a:r>
            <a:endParaRPr lang="en-US" sz="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206240"/>
            <a:ext cx="301752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400" cy="868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" y="12801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PROGRESS REPORTS</a:t>
            </a:r>
            <a:endParaRPr lang="en-US" sz="75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Benchmarks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01168" y="996696"/>
            <a:ext cx="27980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2460E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REPORT TO COMMAND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360 complete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Command established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Primary search all clear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Water on fire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Knockdown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 control</a:t>
            </a:r>
            <a:endParaRPr lang="en-US" sz="850" dirty="0"/>
          </a:p>
          <a:p>
            <a:pPr indent="0" marL="0">
              <a:spcBef>
                <a:spcPts val="1000"/>
              </a:spcBef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2460E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CAN REPORT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2460E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  </a:t>
            </a:r>
            <a:pPr indent="0" marL="0">
              <a:spcAft>
                <a:spcPts val="250"/>
              </a:spcAft>
              <a:buNone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Conditions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2460E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 </a:t>
            </a:r>
            <a:pPr indent="0" marL="0">
              <a:spcAft>
                <a:spcPts val="250"/>
              </a:spcAft>
              <a:buNone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Actions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2460E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  </a:t>
            </a:r>
            <a:pPr indent="0" marL="0">
              <a:spcAft>
                <a:spcPts val="250"/>
              </a:spcAft>
              <a:buNone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Needs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01168" y="4169664"/>
            <a:ext cx="2798064" cy="0"/>
          </a:xfrm>
          <a:prstGeom prst="line">
            <a:avLst/>
          </a:prstGeom>
          <a:noFill/>
          <a:ln w="9525">
            <a:solidFill>
              <a:srgbClr val="D9D9E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4242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3B3B8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FRONT  ·  FOLLOW YOUR SOG</a:t>
            </a:r>
            <a:endParaRPr lang="en-US" sz="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206240"/>
            <a:ext cx="301752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400" cy="868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" y="12801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PROGRESS REPORTS</a:t>
            </a:r>
            <a:endParaRPr lang="en-US" sz="75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Benchmarks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01168" y="996696"/>
            <a:ext cx="27980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2460E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TELL COMMAND NOW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Can’t complete the assignment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Lost water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Conditions getting worse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Task done, ready for more</a:t>
            </a:r>
            <a:endParaRPr lang="en-US" sz="850" dirty="0"/>
          </a:p>
          <a:p>
            <a:pPr indent="0" marL="0">
              <a:spcBef>
                <a:spcPts val="1000"/>
              </a:spcBef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2460E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ALSO CALL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Secondary all clear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Utilities controlled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Extension checked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01168" y="4169664"/>
            <a:ext cx="2798064" cy="0"/>
          </a:xfrm>
          <a:prstGeom prst="line">
            <a:avLst/>
          </a:prstGeom>
          <a:noFill/>
          <a:ln w="9525">
            <a:solidFill>
              <a:srgbClr val="D9D9E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4242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3B3B8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BACK  ·  FOLLOW YOUR SOG</a:t>
            </a:r>
            <a:endParaRPr lang="en-US" sz="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206240"/>
            <a:ext cx="301752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400" cy="868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" y="12801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COMMAND</a:t>
            </a:r>
            <a:endParaRPr lang="en-US" sz="75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Transfer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01168" y="996696"/>
            <a:ext cx="27980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FACE TO FACE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Meet the current IC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the ICS 201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Brief the six below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Announce the new IC and time</a:t>
            </a:r>
            <a:endParaRPr lang="en-US" sz="850" dirty="0"/>
          </a:p>
          <a:p>
            <a:pPr indent="0" marL="0">
              <a:spcBef>
                <a:spcPts val="1000"/>
              </a:spcBef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BRIEF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Situation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Assignments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Last PAR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Hazards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Plan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Resources coming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01168" y="4169664"/>
            <a:ext cx="2798064" cy="0"/>
          </a:xfrm>
          <a:prstGeom prst="line">
            <a:avLst/>
          </a:prstGeom>
          <a:noFill/>
          <a:ln w="9525">
            <a:solidFill>
              <a:srgbClr val="D9D9E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4242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3B3B8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FRONT  ·  FOLLOW YOUR SOG</a:t>
            </a:r>
            <a:endParaRPr lang="en-US" sz="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206240"/>
            <a:ext cx="301752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400" cy="868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" y="12801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COMMAND</a:t>
            </a:r>
            <a:endParaRPr lang="en-US" sz="75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Transfer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01168" y="996696"/>
            <a:ext cx="27980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OUTGOING IC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Update the ICS 201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Hand over the board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Stay for reassignment</a:t>
            </a:r>
            <a:endParaRPr lang="en-US" sz="850" dirty="0"/>
          </a:p>
          <a:p>
            <a:pPr indent="0" marL="0">
              <a:spcBef>
                <a:spcPts val="1000"/>
              </a:spcBef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INCOMING IC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Size up first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Repeat the plan back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Set the next PAR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01168" y="4169664"/>
            <a:ext cx="2798064" cy="0"/>
          </a:xfrm>
          <a:prstGeom prst="line">
            <a:avLst/>
          </a:prstGeom>
          <a:noFill/>
          <a:ln w="9525">
            <a:solidFill>
              <a:srgbClr val="D9D9E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4242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3B3B8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BACK  ·  FOLLOW YOUR SOG</a:t>
            </a:r>
            <a:endParaRPr lang="en-US" sz="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206240"/>
            <a:ext cx="301752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400" cy="868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" y="12801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CREW CARE</a:t>
            </a:r>
            <a:endParaRPr lang="en-US" sz="75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Rehab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01168" y="996696"/>
            <a:ext cx="27980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2B7A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SEND TO REHAB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After hard, sustained work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Heat or cold stress signs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Whole companies together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At your SOG’s trigger</a:t>
            </a:r>
            <a:endParaRPr lang="en-US" sz="850" dirty="0"/>
          </a:p>
          <a:p>
            <a:pPr indent="0" marL="0">
              <a:spcBef>
                <a:spcPts val="1000"/>
              </a:spcBef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2B7A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REHAB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Check in with tags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Vitals and appearance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Rest, fluids, food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Cool or warm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01168" y="4169664"/>
            <a:ext cx="2798064" cy="0"/>
          </a:xfrm>
          <a:prstGeom prst="line">
            <a:avLst/>
          </a:prstGeom>
          <a:noFill/>
          <a:ln w="9525">
            <a:solidFill>
              <a:srgbClr val="D9D9E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4242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3B3B8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FRONT  ·  FOLLOW YOUR SOG</a:t>
            </a:r>
            <a:endParaRPr lang="en-US" sz="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206240"/>
            <a:ext cx="301752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400" cy="868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" y="12801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CREW CARE</a:t>
            </a:r>
            <a:endParaRPr lang="en-US" sz="75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Rehab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01168" y="996696"/>
            <a:ext cx="27980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2B7A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RETURN TO WORK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Medical OK first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Whole crew fit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SCBA refilled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Report to Staging</a:t>
            </a:r>
            <a:endParaRPr lang="en-US" sz="850" dirty="0"/>
          </a:p>
          <a:p>
            <a:pPr indent="0" marL="0">
              <a:spcBef>
                <a:spcPts val="1000"/>
              </a:spcBef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2B7A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SET UP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Name a rehab manager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Upwind, out of smoke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EMS standing by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01168" y="4169664"/>
            <a:ext cx="2798064" cy="0"/>
          </a:xfrm>
          <a:prstGeom prst="line">
            <a:avLst/>
          </a:prstGeom>
          <a:noFill/>
          <a:ln w="9525">
            <a:solidFill>
              <a:srgbClr val="D9D9E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4242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3B3B8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BACK  ·  FOLLOW YOUR SOG</a:t>
            </a:r>
            <a:endParaRPr lang="en-US" sz="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206240"/>
            <a:ext cx="301752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400" cy="868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" y="12801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ARRIVING COMPANY</a:t>
            </a:r>
            <a:endParaRPr lang="en-US" sz="75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Mutual Aid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01168" y="996696"/>
            <a:ext cx="27980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131A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ARRIVAL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Respond when requested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Stage per the host plan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Check in with Command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Report your crew count</a:t>
            </a:r>
            <a:endParaRPr lang="en-US" sz="850" dirty="0"/>
          </a:p>
          <a:p>
            <a:pPr indent="0" marL="0">
              <a:spcBef>
                <a:spcPts val="1000"/>
              </a:spcBef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131A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GET FROM COMMAND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Assignment and supervisor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Radio channel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Hazards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Mayday and evac signals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01168" y="4169664"/>
            <a:ext cx="2798064" cy="0"/>
          </a:xfrm>
          <a:prstGeom prst="line">
            <a:avLst/>
          </a:prstGeom>
          <a:noFill/>
          <a:ln w="9525">
            <a:solidFill>
              <a:srgbClr val="D9D9E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4242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3B3B8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FRONT  ·  FOLLOW YOUR SOG</a:t>
            </a:r>
            <a:endParaRPr lang="en-US" sz="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206240"/>
            <a:ext cx="301752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400" cy="8686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1168" y="128016"/>
            <a:ext cx="2468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6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ARRIVING COMPANY</a:t>
            </a:r>
            <a:endParaRPr lang="en-US" sz="75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Mutual Aid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01168" y="996696"/>
            <a:ext cx="27980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131A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STAY ACCOUNTABLE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Tags per host system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Answer every PAR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supervisor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Char char="•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 freelancing</a:t>
            </a:r>
            <a:endParaRPr lang="en-US" sz="850" dirty="0"/>
          </a:p>
          <a:p>
            <a:pPr indent="0" marL="0">
              <a:spcBef>
                <a:spcPts val="1000"/>
              </a:spcBef>
              <a:spcAft>
                <a:spcPts val="200"/>
              </a:spcAft>
              <a:buNone/>
            </a:pPr>
            <a:r>
              <a:rPr lang="en-US" sz="850" b="1" spc="130" kern="0" dirty="0">
                <a:solidFill>
                  <a:srgbClr val="131A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CHECKING OUT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Wait for release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Collect your tags</a:t>
            </a:r>
            <a:endParaRPr lang="en-US" sz="850" dirty="0"/>
          </a:p>
          <a:p>
            <a:pPr marL="177800" indent="-177800">
              <a:spcAft>
                <a:spcPts val="25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0101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Tell Command you’re leaving</a:t>
            </a:r>
            <a:endParaRPr lang="en-US" sz="850" dirty="0"/>
          </a:p>
        </p:txBody>
      </p:sp>
      <p:sp>
        <p:nvSpPr>
          <p:cNvPr id="5" name="Shape 2"/>
          <p:cNvSpPr/>
          <p:nvPr/>
        </p:nvSpPr>
        <p:spPr>
          <a:xfrm>
            <a:off x="201168" y="4169664"/>
            <a:ext cx="2798064" cy="0"/>
          </a:xfrm>
          <a:prstGeom prst="line">
            <a:avLst/>
          </a:prstGeom>
          <a:noFill/>
          <a:ln w="9525">
            <a:solidFill>
              <a:srgbClr val="D9D9E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4242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3B3B8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BACK  ·  FOLLOW YOUR SOG</a:t>
            </a:r>
            <a:endParaRPr lang="en-US" sz="6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206240"/>
            <a:ext cx="301752" cy="2926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Pocket Command Cards</dc:title>
  <dc:subject>PptxGenJS Presentation</dc:subject>
  <dc:creator>Fireworks</dc:creator>
  <cp:lastModifiedBy>Fireworks</cp:lastModifiedBy>
  <cp:revision>1</cp:revision>
  <dcterms:created xsi:type="dcterms:W3CDTF">2026-10-21T12:17:06Z</dcterms:created>
  <dcterms:modified xsi:type="dcterms:W3CDTF">2026-10-21T12:17:06Z</dcterms:modified>
</cp:coreProperties>
</file>